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34" r:id="rId2"/>
    <p:sldId id="338" r:id="rId3"/>
    <p:sldId id="337" r:id="rId4"/>
    <p:sldId id="344" r:id="rId5"/>
    <p:sldId id="262" r:id="rId6"/>
    <p:sldId id="283" r:id="rId7"/>
    <p:sldId id="290" r:id="rId8"/>
    <p:sldId id="263" r:id="rId9"/>
    <p:sldId id="278" r:id="rId10"/>
    <p:sldId id="321" r:id="rId11"/>
    <p:sldId id="322" r:id="rId12"/>
    <p:sldId id="324" r:id="rId13"/>
    <p:sldId id="325" r:id="rId14"/>
    <p:sldId id="301" r:id="rId15"/>
    <p:sldId id="293" r:id="rId16"/>
    <p:sldId id="305" r:id="rId17"/>
    <p:sldId id="307" r:id="rId18"/>
    <p:sldId id="304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40" r:id="rId30"/>
    <p:sldId id="318" r:id="rId31"/>
    <p:sldId id="319" r:id="rId32"/>
    <p:sldId id="347" r:id="rId33"/>
    <p:sldId id="326" r:id="rId34"/>
    <p:sldId id="327" r:id="rId35"/>
    <p:sldId id="328" r:id="rId36"/>
    <p:sldId id="329" r:id="rId37"/>
    <p:sldId id="330" r:id="rId38"/>
    <p:sldId id="332" r:id="rId39"/>
    <p:sldId id="333" r:id="rId40"/>
    <p:sldId id="342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4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6" autoAdjust="0"/>
    <p:restoredTop sz="79476" autoAdjust="0"/>
  </p:normalViewPr>
  <p:slideViewPr>
    <p:cSldViewPr>
      <p:cViewPr varScale="1">
        <p:scale>
          <a:sx n="102" d="100"/>
          <a:sy n="102" d="100"/>
        </p:scale>
        <p:origin x="1824" y="9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-21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2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27160493827161E-2"/>
          <c:y val="0.11828823476161619"/>
          <c:w val="0.84104938271604934"/>
          <c:h val="0.81770833333333337"/>
        </c:manualLayout>
      </c:layout>
      <c:pie3DChart>
        <c:varyColors val="1"/>
        <c:ser>
          <c:idx val="1"/>
          <c:order val="0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riblet"/>
            </a:sp3d>
          </c:spPr>
          <c:dLbls>
            <c:dLbl>
              <c:idx val="0"/>
              <c:layout>
                <c:manualLayout>
                  <c:x val="9.0907577525031591E-2"/>
                  <c:y val="-0.1691944896588858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46.36%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829858073296433E-2"/>
                  <c:y val="-4.17923638451443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42.13%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1266890249830604E-2"/>
                  <c:y val="7.081807783227641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11.21%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3416083406240886E-2"/>
                  <c:y val="8.2480755478654222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6390298434917874"/>
                  <c:y val="2.115350920897940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2701783804802191"/>
                  <c:y val="-2.26517538919341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1.95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25400"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Local</c:v>
                </c:pt>
                <c:pt idx="1">
                  <c:v>State</c:v>
                </c:pt>
                <c:pt idx="2">
                  <c:v>Federal</c:v>
                </c:pt>
                <c:pt idx="3">
                  <c:v>16th Section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0.46360000000000001</c:v>
                </c:pt>
                <c:pt idx="1">
                  <c:v>0.42130000000000001</c:v>
                </c:pt>
                <c:pt idx="2">
                  <c:v>0.11210000000000001</c:v>
                </c:pt>
                <c:pt idx="3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spPr>
    <a:ln>
      <a:noFill/>
    </a:ln>
    <a:scene3d>
      <a:camera prst="orthographicFront"/>
      <a:lightRig rig="threePt" dir="t"/>
    </a:scene3d>
    <a:sp3d>
      <a:bevelT prst="angle"/>
    </a:sp3d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61776737367289E-2"/>
          <c:y val="8.4948109385781553E-2"/>
          <c:w val="0.55609101227212077"/>
          <c:h val="0.81326758526306642"/>
        </c:manualLayout>
      </c:layout>
      <c:pie3DChart>
        <c:varyColors val="1"/>
        <c:ser>
          <c:idx val="1"/>
          <c:order val="0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riblet"/>
            </a:sp3d>
          </c:spPr>
          <c:explosion val="2"/>
          <c:dLbls>
            <c:dLbl>
              <c:idx val="0"/>
              <c:layout>
                <c:manualLayout>
                  <c:x val="3.1376415785864607E-2"/>
                  <c:y val="-0.194840081547286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44.72%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665378633226401E-2"/>
                  <c:y val="4.98212203679085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30.17%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7810172377101517E-2"/>
                  <c:y val="7.49358755252749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8.89%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3951881014873141"/>
                  <c:y val="9.870827490193802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0.17%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619896471274355E-2"/>
                  <c:y val="-8.87249851578560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9.16%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508335106760349E-2"/>
                  <c:y val="-5.5147821579628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6.89%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3300767959560623E-2"/>
                  <c:y val="-1.8775230818281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5400"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Instruction</c:v>
                </c:pt>
                <c:pt idx="1">
                  <c:v>Support Services</c:v>
                </c:pt>
                <c:pt idx="2">
                  <c:v>Noninstructional Services</c:v>
                </c:pt>
                <c:pt idx="3">
                  <c:v>16th Section</c:v>
                </c:pt>
                <c:pt idx="4">
                  <c:v>Facilities Acquisition &amp; Construction</c:v>
                </c:pt>
                <c:pt idx="5">
                  <c:v>Debt Service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0.44719999999999999</c:v>
                </c:pt>
                <c:pt idx="1">
                  <c:v>0.30170000000000002</c:v>
                </c:pt>
                <c:pt idx="2">
                  <c:v>8.8900000000000007E-2</c:v>
                </c:pt>
                <c:pt idx="3">
                  <c:v>1.6999999999999999E-3</c:v>
                </c:pt>
                <c:pt idx="4">
                  <c:v>9.1600000000000001E-2</c:v>
                </c:pt>
                <c:pt idx="5">
                  <c:v>6.8900000000000003E-2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spPr>
    <a:ln>
      <a:noFill/>
    </a:ln>
    <a:scene3d>
      <a:camera prst="orthographicFront"/>
      <a:lightRig rig="threePt" dir="t"/>
    </a:scene3d>
    <a:sp3d>
      <a:bevelT prst="angle"/>
    </a:sp3d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3E27EE18-37AA-479B-882C-9493602F5B18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60375F98-7A44-4D98-9F1F-5C753FC619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83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C80F1819-8955-405E-A585-0253D6D6F50C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CD104812-F320-42CC-9645-AE403431AD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60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29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25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52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58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521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37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18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19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63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5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082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08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3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48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985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667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850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440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39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107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08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614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3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94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60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2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39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1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04812-F320-42CC-9645-AE403431AD9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2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50FB-FFFD-43E8-987B-2D925E0FD257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D21C-6CF9-43F3-BF23-E6115C295D9E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8ED8-153B-4F84-809B-8711A4859BB3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0775-B41D-404C-8411-936B15649512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3CF6-3933-47D6-A0E4-E07006C58113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5D6F-2CF0-4C8C-A8B7-A288456687E2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0A78-9A76-4BEE-9BC2-BC59A02D5FA4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831-2400-4A87-AA94-FF39D7235910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ED75-0139-4CDB-B160-61A4B36E52DB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0E27-4A3E-4B75-950B-60D4E303EF50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3E45-5DA1-4203-BD64-84DDED106DFD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6698A-EA10-4C8D-909A-C79DB831931C}" type="datetime1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8C85-5769-4B19-814E-E1F5EA75EF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1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Starkville Oktibbeha Consolidated School District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92500"/>
          </a:bodyPr>
          <a:lstStyle/>
          <a:p>
            <a:r>
              <a:rPr lang="en-US" sz="3900" b="1" dirty="0" smtClean="0">
                <a:solidFill>
                  <a:schemeClr val="bg1"/>
                </a:solidFill>
              </a:rPr>
              <a:t>2019-2020 Budget Presentation </a:t>
            </a:r>
          </a:p>
          <a:p>
            <a:endParaRPr lang="en-US" sz="3900" b="1" dirty="0" smtClean="0">
              <a:solidFill>
                <a:schemeClr val="bg1"/>
              </a:solidFill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bg1"/>
                </a:solidFill>
              </a:rPr>
              <a:t>July 30, 2019</a:t>
            </a:r>
          </a:p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1066800" y="3276600"/>
            <a:ext cx="70104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9050" y="5238751"/>
            <a:ext cx="1047750" cy="1162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9000" y="6019800"/>
            <a:ext cx="1973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Greensboro Center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289117"/>
              </p:ext>
            </p:extLst>
          </p:nvPr>
        </p:nvGraphicFramePr>
        <p:xfrm>
          <a:off x="609600" y="1371599"/>
          <a:ext cx="8153400" cy="4506967"/>
        </p:xfrm>
        <a:graphic>
          <a:graphicData uri="http://schemas.openxmlformats.org/drawingml/2006/table">
            <a:tbl>
              <a:tblPr firstRow="1" lastRow="1" bandRow="1">
                <a:tableStyleId>{073A0DAA-6AF3-43AB-8588-CEC1D06C72B9}</a:tableStyleId>
              </a:tblPr>
              <a:tblGrid>
                <a:gridCol w="4114800"/>
                <a:gridCol w="2362200"/>
                <a:gridCol w="1676400"/>
              </a:tblGrid>
              <a:tr h="40742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Budget  Amount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Budget %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7189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Local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Sources (Ad valorem taxes, daily food sales, other)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$28,035,050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46.36%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109258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Sources (MAEP, Education Enhancement, Vocational, Homestead Exemption, other)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$25,476,612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42.13%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241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Federal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Sources (Title I, Title II, IDEA, Child Nutrition, other federal grants)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$6,780,076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11.21%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68032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Sixteenth  Section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Sources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$181,300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.30%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423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Revenues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$60,473,038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15200" cy="106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TOTAL PROJECTED REVENUES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47800" y="10668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2019-2020 Projected Revenues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76804"/>
              </p:ext>
            </p:extLst>
          </p:nvPr>
        </p:nvGraphicFramePr>
        <p:xfrm>
          <a:off x="457200" y="1417638"/>
          <a:ext cx="8229600" cy="505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47800" y="11430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239000" cy="990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47800" y="9144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069253"/>
              </p:ext>
            </p:extLst>
          </p:nvPr>
        </p:nvGraphicFramePr>
        <p:xfrm>
          <a:off x="1219200" y="1055917"/>
          <a:ext cx="7391401" cy="54210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/>
                <a:gridCol w="2209800"/>
                <a:gridCol w="1676401"/>
              </a:tblGrid>
              <a:tr h="79465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BUDGET AMOUNT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BUDGET %</a:t>
                      </a:r>
                      <a:endParaRPr lang="en-US" sz="1600" dirty="0"/>
                    </a:p>
                  </a:txBody>
                  <a:tcPr/>
                </a:tc>
              </a:tr>
              <a:tr h="47679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Instruction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30,379,974</a:t>
                      </a:r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44.72%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Support Services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20,496,682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30.17%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Noninstructional Services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6,041,712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8.89%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Sixteenth</a:t>
                      </a:r>
                      <a:r>
                        <a:rPr lang="en-US" sz="1600" b="1" baseline="0" dirty="0" smtClean="0"/>
                        <a:t> Section</a:t>
                      </a:r>
                      <a:endParaRPr lang="en-US" sz="16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117,220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.17%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Facilities acquisition and construction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6,219,076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9.16%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Debt</a:t>
                      </a:r>
                      <a:r>
                        <a:rPr lang="en-US" sz="1600" b="1" baseline="0" dirty="0" smtClean="0"/>
                        <a:t> Service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Principal</a:t>
                      </a:r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3,689,250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5.43%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/>
                        <a:t>     Interest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980,282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1.44%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6794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/>
                        <a:t>     Other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12,000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.02%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32439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$67,936,196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47800" y="228600"/>
            <a:ext cx="6781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TOTAL PROJECTED EXPENDITURES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/>
          <a:p>
            <a:fld id="{1BB48C85-5769-4B19-814E-E1F5EA75EFC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2019-2020 Projected Expenditures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543113"/>
              </p:ext>
            </p:extLst>
          </p:nvPr>
        </p:nvGraphicFramePr>
        <p:xfrm>
          <a:off x="381000" y="1600200"/>
          <a:ext cx="8458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47800" y="11430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BUDGET HIGHLIGHTS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DISTRICT MAINTENANCE FUND – FUND 1120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STATE FUNDED SPECIAL EDUCATION FUND – FUND 1130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ALTERNATIVE SCHOOL FUND – FUND 1140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VOCATIONAL EDUCATION FUND – FUND 2711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81239"/>
            <a:ext cx="1047750" cy="116205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447800" y="14478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1"/>
            <a:ext cx="7239000" cy="304799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47800" y="9144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179184"/>
              </p:ext>
            </p:extLst>
          </p:nvPr>
        </p:nvGraphicFramePr>
        <p:xfrm>
          <a:off x="952500" y="543201"/>
          <a:ext cx="7772400" cy="57051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5400"/>
                <a:gridCol w="1600200"/>
                <a:gridCol w="1066800"/>
              </a:tblGrid>
              <a:tr h="340719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Revenue – Funds 1120, 1130, 1140 &amp; 2711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BUDGET AMOUNT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BUDGET %</a:t>
                      </a:r>
                      <a:endParaRPr lang="en-US" sz="1200" dirty="0"/>
                    </a:p>
                  </a:txBody>
                  <a:tcPr/>
                </a:tc>
              </a:tr>
              <a:tr h="32835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Ad</a:t>
                      </a:r>
                      <a:r>
                        <a:rPr lang="en-US" sz="1600" b="1" baseline="0" dirty="0" smtClean="0"/>
                        <a:t> Valorem Tax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21,851,964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46.00%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MAEP (includes</a:t>
                      </a:r>
                      <a:r>
                        <a:rPr lang="en-US" sz="1600" b="1" baseline="0" dirty="0" smtClean="0"/>
                        <a:t> allocation for teacher &amp; TA raise)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23,346,181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49.14%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Vocational</a:t>
                      </a:r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1.65%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Ad Valorem Tax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404,049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State Vocational Funds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380,000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Other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1,522,677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3.21%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 smtClean="0"/>
                        <a:t>     Homestead Exemption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Master Teacher Reimbursement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Rail Car, Heavy Truck, Rental Car Privilege</a:t>
                      </a:r>
                      <a:r>
                        <a:rPr lang="en-US" sz="1600" b="1" baseline="0" dirty="0" smtClean="0"/>
                        <a:t> Tax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ROTC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TVA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E-Rate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Educable Child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Carl Perkins Grant</a:t>
                      </a:r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835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     Miscellaneous</a:t>
                      </a:r>
                      <a:r>
                        <a:rPr lang="en-US" sz="1600" b="1" baseline="0" dirty="0" smtClean="0"/>
                        <a:t> Revenue</a:t>
                      </a:r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$47,504,871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200" b="1" dirty="0" smtClean="0">
                <a:solidFill>
                  <a:schemeClr val="bg1"/>
                </a:solidFill>
              </a:rPr>
              <a:t>Projected Expenditures – </a:t>
            </a:r>
            <a:br>
              <a:rPr lang="en-US" sz="4200" b="1" dirty="0" smtClean="0">
                <a:solidFill>
                  <a:schemeClr val="bg1"/>
                </a:solidFill>
              </a:rPr>
            </a:br>
            <a:r>
              <a:rPr lang="en-US" sz="4200" b="1" dirty="0" smtClean="0">
                <a:solidFill>
                  <a:schemeClr val="bg1"/>
                </a:solidFill>
              </a:rPr>
              <a:t>Funds 1120, 1130, 1140 &amp; 2711 </a:t>
            </a:r>
            <a:endParaRPr lang="en-US" sz="42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371600" y="1354207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Salaries &amp; Fringe Benefits		$38,528,085</a:t>
            </a:r>
          </a:p>
          <a:p>
            <a:pPr marL="914400" lvl="2" indent="0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81% of total expenditures of these 4 funds </a:t>
            </a:r>
          </a:p>
          <a:p>
            <a:pPr marL="571500" indent="-457200"/>
            <a:r>
              <a:rPr lang="en-US" sz="2600" dirty="0" smtClean="0">
                <a:solidFill>
                  <a:schemeClr val="bg1"/>
                </a:solidFill>
              </a:rPr>
              <a:t>Salary </a:t>
            </a:r>
            <a:r>
              <a:rPr lang="en-US" sz="2600" dirty="0" smtClean="0">
                <a:solidFill>
                  <a:schemeClr val="bg1"/>
                </a:solidFill>
              </a:rPr>
              <a:t>Increases</a:t>
            </a:r>
            <a:endParaRPr lang="en-US" sz="2600" dirty="0" smtClean="0">
              <a:solidFill>
                <a:schemeClr val="bg1"/>
              </a:solidFill>
            </a:endParaRP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Teacher and teacher assistant raise approved by state legislature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Teachers </a:t>
            </a:r>
            <a:r>
              <a:rPr lang="en-US" dirty="0" smtClean="0">
                <a:solidFill>
                  <a:schemeClr val="bg1"/>
                </a:solidFill>
              </a:rPr>
              <a:t>and other certified staff step increase on applicable salary guide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Non-certified staff step increase on applicable salary guide (teacher assistants, clerical, custodial staff)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Other pay increases as approved by school board</a:t>
            </a:r>
          </a:p>
          <a:p>
            <a:pPr marL="1371600" lvl="2" indent="-457200"/>
            <a:endParaRPr lang="en-US" dirty="0" smtClean="0">
              <a:solidFill>
                <a:schemeClr val="bg1"/>
              </a:solidFill>
            </a:endParaRPr>
          </a:p>
          <a:p>
            <a:pPr marL="1828800" lvl="4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31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315200" cy="13716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School Allocations   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371600" y="1354207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Classroom Supplies and Materials		$328,114</a:t>
            </a:r>
          </a:p>
          <a:p>
            <a:pPr lvl="5"/>
            <a:r>
              <a:rPr lang="en-US" sz="2400" b="1" dirty="0" smtClean="0">
                <a:solidFill>
                  <a:srgbClr val="FFFF00"/>
                </a:solidFill>
              </a:rPr>
              <a:t>Elementary Schools</a:t>
            </a: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$25 per student </a:t>
            </a: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+ $4.50 per student for art, music and PE supplies/materials </a:t>
            </a:r>
            <a:endParaRPr lang="en-US" sz="2400" dirty="0">
              <a:solidFill>
                <a:schemeClr val="bg1"/>
              </a:solidFill>
            </a:endParaRP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Kindergarten classrooms are allocated at least $1,000 per classroom in order to meet accreditation standards</a:t>
            </a:r>
          </a:p>
          <a:p>
            <a:pPr lvl="5"/>
            <a:r>
              <a:rPr lang="en-US" sz="2400" b="1" dirty="0" smtClean="0">
                <a:solidFill>
                  <a:srgbClr val="FFFF00"/>
                </a:solidFill>
              </a:rPr>
              <a:t>Middle School</a:t>
            </a: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$35 per student </a:t>
            </a: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+ $4.50 per student for art, music and PE supplies/materials </a:t>
            </a:r>
          </a:p>
          <a:p>
            <a:pPr lvl="5"/>
            <a:r>
              <a:rPr lang="en-US" sz="2400" b="1" dirty="0" smtClean="0">
                <a:solidFill>
                  <a:srgbClr val="FFFF00"/>
                </a:solidFill>
              </a:rPr>
              <a:t>High School</a:t>
            </a: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$40 per student </a:t>
            </a: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+$4.50 per student for art, music and PE supplies/materials </a:t>
            </a: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+ Choral, Drama, JROTC, Art Competition, Speech &amp; Debate, AP Classes</a:t>
            </a:r>
          </a:p>
          <a:p>
            <a:pPr lvl="6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01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 School Allocations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In addition, principals will have the opportunity to budget for supplemental classroom supplies/materials and equipment from their Title I and other federal program allocations.</a:t>
            </a:r>
          </a:p>
          <a:p>
            <a:pPr lvl="6"/>
            <a:endParaRPr lang="en-US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524000" y="11430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Teacher EEF Debit Cards – 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(Not included in this budget)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The teachers will receive an individual “debit card” with approximately $395 to be spent at each teacher’s discretion.</a:t>
            </a:r>
          </a:p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These funds must be spent by March 31, 2020.  Any unspent funds will revert to the state to be reallocated statewide in the subsequent year.</a:t>
            </a:r>
          </a:p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The unspent funds no longer remain with the school district.</a:t>
            </a:r>
          </a:p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In January, Mrs. McGarr will begin sending reminders to principals that teachers need to spend any balances left on their cards.</a:t>
            </a:r>
          </a:p>
          <a:p>
            <a:pPr marL="11430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School Board Members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John S. Brown, President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Dr. Debra Prince, Vice President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Sumner Davis, Secretary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Jamila Taylor,  Assistant Secretary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Wes Gordon, Member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11430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59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LIBRARIES AND MAKER SPACES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Library allocation - $116,004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Based upon needs assessment of school media specialists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Books orders and book replacements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Technology upgrades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STEM resources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Training for school media specialists</a:t>
            </a:r>
          </a:p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Maker Spaces allocation - $12,413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Designated for West and SHS (other locations were awarded grant funds)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Manipulatives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Technology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Robotics</a:t>
            </a:r>
          </a:p>
          <a:p>
            <a:pPr marL="1371600" lvl="2" indent="-457200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6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  TEXTBOOKS &amp; CONSUMMABLES</a:t>
            </a:r>
            <a:r>
              <a:rPr lang="en-US" sz="3200" dirty="0" smtClean="0">
                <a:solidFill>
                  <a:schemeClr val="bg1"/>
                </a:solidFill>
              </a:rPr>
              <a:t>	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$228,875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Based upon needs assessment by Administrative staff</a:t>
            </a:r>
          </a:p>
          <a:p>
            <a:pPr marL="914400" lvl="2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1371600" lvl="2" indent="-457200"/>
            <a:endParaRPr lang="en-US" dirty="0" smtClean="0">
              <a:solidFill>
                <a:schemeClr val="bg1"/>
              </a:solidFill>
            </a:endParaRPr>
          </a:p>
          <a:p>
            <a:pPr marL="1371600" lvl="2" indent="-457200"/>
            <a:endParaRPr lang="en-US" dirty="0">
              <a:solidFill>
                <a:schemeClr val="bg1"/>
              </a:solidFill>
            </a:endParaRPr>
          </a:p>
          <a:p>
            <a:pPr marL="1371600" lvl="2" indent="-457200"/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9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ATHLETICS &amp; BAND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Athletics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$60,000 general fund budget for student athletic insurance, coaches travel, and office supplies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$150,000 to be transferred to Athletic Activity Fund to help fund student athletic supplies and travel expenses for student sports , including the cost of drug screening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Memorial Brick Fund – Funded by Donor Revenue - $49,247 current fund balance</a:t>
            </a:r>
          </a:p>
          <a:p>
            <a:pPr marL="571500" indent="-457200"/>
            <a:endParaRPr lang="en-US" dirty="0">
              <a:solidFill>
                <a:schemeClr val="bg1"/>
              </a:solidFill>
            </a:endParaRPr>
          </a:p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Band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$80,500  to help fund band camp expenses, instrument repair, student transportation expenses and band supplies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COUNSELORS &amp; PRINCIPALS’ OFFICE SUPPLIES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Counselors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Supplies @ $200 per counselor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Travel @ $600 per counselor </a:t>
            </a:r>
          </a:p>
          <a:p>
            <a:pPr marL="571500" indent="-457200"/>
            <a:endParaRPr lang="en-US" dirty="0">
              <a:solidFill>
                <a:schemeClr val="bg1"/>
              </a:solidFill>
            </a:endParaRPr>
          </a:p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Principals’ Office Supplies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$10 per student 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Travel @ $500 per principal 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Additional travel funds in the amount of $1000 allocated to West Elementary due to the location of the school facility.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Additional travel funds in the amount of $3,000 allocated to Starkville High School for administrative travel to extra-curricular activities.</a:t>
            </a: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0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OPERATION &amp; MAINTENANCE OF PLANT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$4,313,065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Maintenance shop salaries and fringe benefits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Custodial staff salaries and fringe benefits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Utilities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Operation and maintenance supplies/materials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Purchased services for outside repairs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Property insurance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TRANSPORTATION	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$3,342,267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Bus driver salaries and fringe benefits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Bus shop salaries and fringe benefits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Gasoline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Repair parts and supplies for bus shop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Purchased services for repairs done outside the bus shop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New buses</a:t>
            </a:r>
          </a:p>
          <a:p>
            <a:pPr marL="1371600" lvl="2" indent="-457200"/>
            <a:r>
              <a:rPr lang="en-US" dirty="0" smtClean="0">
                <a:solidFill>
                  <a:schemeClr val="bg1"/>
                </a:solidFill>
              </a:rPr>
              <a:t>$358,728 to help fund the purchase of 10 new buses (remainder of funding from $500,000 Sixteenth Section Loan)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SECURITY	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$774,335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Security staff salaries and fringe benefits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Purchased services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Travel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Supplies</a:t>
            </a:r>
          </a:p>
          <a:p>
            <a:pPr marL="571500" indent="-457200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TECHNOLOGY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$1,056,720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Technology staff salaries and fringe benefits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Computer purchases 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Other technology equipment replacement</a:t>
            </a:r>
          </a:p>
          <a:p>
            <a:pPr marL="971550" lvl="1" indent="-457200"/>
            <a:r>
              <a:rPr lang="en-US" dirty="0" smtClean="0">
                <a:solidFill>
                  <a:schemeClr val="bg1"/>
                </a:solidFill>
              </a:rPr>
              <a:t>Technical services</a:t>
            </a: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EEF BUILDINGS AND BUSES REVENUE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$168,777</a:t>
            </a:r>
          </a:p>
          <a:p>
            <a:pPr marL="11430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71500" indent="-457200"/>
            <a:r>
              <a:rPr lang="en-US" dirty="0" smtClean="0">
                <a:solidFill>
                  <a:schemeClr val="bg1"/>
                </a:solidFill>
              </a:rPr>
              <a:t>Used for payments on debt service – These funds were originally pledged by both Starkville School District and Oktibbeha County School District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554153" cy="12954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FAMILY CENTERED PROGRAMS/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EMERSON FAMILY SCHOOL 	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965"/>
            <a:ext cx="8229600" cy="5317435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3100" dirty="0" smtClean="0">
                <a:solidFill>
                  <a:schemeClr val="bg1"/>
                </a:solidFill>
              </a:rPr>
              <a:t>Director – Dr. Joan Butler</a:t>
            </a:r>
          </a:p>
          <a:p>
            <a:pPr marL="971550" lvl="1" indent="-457200"/>
            <a:r>
              <a:rPr lang="en-US" sz="2700" dirty="0" smtClean="0">
                <a:solidFill>
                  <a:schemeClr val="bg1"/>
                </a:solidFill>
              </a:rPr>
              <a:t>Extended Day Program – Tuition Based – Expenditures consist of salaries/benefits and supplies - Approximate fund balance of $589,042</a:t>
            </a:r>
          </a:p>
          <a:p>
            <a:pPr marL="971550" lvl="1" indent="-457200"/>
            <a:r>
              <a:rPr lang="en-US" sz="2700" dirty="0" smtClean="0">
                <a:solidFill>
                  <a:schemeClr val="bg1"/>
                </a:solidFill>
              </a:rPr>
              <a:t>Emerson Family School – Tuition Based – Expenditures consist of salaries/benefits, consultants and professional services for community classes, and supplies - Approximate fund balance of $452,990</a:t>
            </a:r>
          </a:p>
          <a:p>
            <a:pPr marL="971550" lvl="1" indent="-457200"/>
            <a:r>
              <a:rPr lang="en-US" sz="2700" dirty="0" smtClean="0">
                <a:solidFill>
                  <a:schemeClr val="bg1"/>
                </a:solidFill>
              </a:rPr>
              <a:t>Family Center Projects – Funded by contributions and donations – Expenditures consist of office supplies - Approximate fund balance of $237,764</a:t>
            </a:r>
          </a:p>
          <a:p>
            <a:pPr marL="971550" lvl="1" indent="-457200"/>
            <a:r>
              <a:rPr lang="en-US" sz="2700" dirty="0" smtClean="0">
                <a:solidFill>
                  <a:schemeClr val="bg1"/>
                </a:solidFill>
              </a:rPr>
              <a:t>Grants</a:t>
            </a:r>
          </a:p>
          <a:p>
            <a:pPr marL="1371600" lvl="2" indent="-457200"/>
            <a:r>
              <a:rPr lang="en-US" sz="2300" dirty="0" smtClean="0">
                <a:solidFill>
                  <a:schemeClr val="bg1"/>
                </a:solidFill>
              </a:rPr>
              <a:t>Project Care</a:t>
            </a:r>
          </a:p>
          <a:p>
            <a:pPr marL="1371600" lvl="2" indent="-457200"/>
            <a:r>
              <a:rPr lang="en-US" sz="2300" dirty="0" smtClean="0">
                <a:solidFill>
                  <a:schemeClr val="bg1"/>
                </a:solidFill>
              </a:rPr>
              <a:t>Early Learning Collaborative</a:t>
            </a:r>
          </a:p>
          <a:p>
            <a:pPr marL="1371600" lvl="2" indent="-457200"/>
            <a:r>
              <a:rPr lang="en-US" sz="2300" dirty="0" smtClean="0">
                <a:solidFill>
                  <a:schemeClr val="bg1"/>
                </a:solidFill>
              </a:rPr>
              <a:t>21</a:t>
            </a:r>
            <a:r>
              <a:rPr lang="en-US" sz="2300" baseline="30000" dirty="0" smtClean="0">
                <a:solidFill>
                  <a:schemeClr val="bg1"/>
                </a:solidFill>
              </a:rPr>
              <a:t>st</a:t>
            </a:r>
            <a:r>
              <a:rPr lang="en-US" sz="2300" dirty="0" smtClean="0">
                <a:solidFill>
                  <a:schemeClr val="bg1"/>
                </a:solidFill>
              </a:rPr>
              <a:t> Century</a:t>
            </a:r>
          </a:p>
          <a:p>
            <a:pPr marL="1371600" lvl="2" indent="-457200"/>
            <a:r>
              <a:rPr lang="en-US" sz="2300" dirty="0" smtClean="0">
                <a:solidFill>
                  <a:schemeClr val="bg1"/>
                </a:solidFill>
              </a:rPr>
              <a:t>Etc.</a:t>
            </a:r>
          </a:p>
          <a:p>
            <a:pPr marL="971550" lvl="1" indent="-457200"/>
            <a:endParaRPr lang="en-US" sz="2700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100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100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100" dirty="0" smtClean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371600" y="12192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0789" y="51580"/>
            <a:ext cx="6934200" cy="78662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FY2020 Budget Highlights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525427"/>
              </p:ext>
            </p:extLst>
          </p:nvPr>
        </p:nvGraphicFramePr>
        <p:xfrm>
          <a:off x="210590" y="1375706"/>
          <a:ext cx="8534399" cy="50708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2401"/>
                <a:gridCol w="1600200"/>
                <a:gridCol w="2971798"/>
              </a:tblGrid>
              <a:tr h="593400"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800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bg1"/>
                          </a:solidFill>
                        </a:rPr>
                        <a:t>Amt</a:t>
                      </a:r>
                      <a:r>
                        <a:rPr lang="en-US" sz="1800" u="sng" baseline="0" dirty="0" smtClean="0">
                          <a:solidFill>
                            <a:schemeClr val="bg1"/>
                          </a:solidFill>
                        </a:rPr>
                        <a:t> Budgeted</a:t>
                      </a:r>
                      <a:r>
                        <a:rPr lang="en-US" sz="1800" u="sng" dirty="0" smtClean="0">
                          <a:solidFill>
                            <a:schemeClr val="bg1"/>
                          </a:solidFill>
                        </a:rPr>
                        <a:t> Salary/Fringes</a:t>
                      </a:r>
                      <a:endParaRPr lang="en-US" sz="1800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bg1"/>
                          </a:solidFill>
                        </a:rPr>
                        <a:t>Funding</a:t>
                      </a:r>
                      <a:endParaRPr lang="en-US" sz="1800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6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Positions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 School Safety Officer - West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Elementary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30,418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District Maintenance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5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 School Resource Officer –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Starkville High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49,278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District Maintenance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 School Resource Officer –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Armstrong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Middle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49,278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District Maintenance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 SPED Teacher –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Starkville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High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62,042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Fund 1130 – SPED Fund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69"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  SPED Teacher –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Armstrong Middle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62,042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Fund 1130 – SPED Fund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7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 SPED Teacher – Sudduth Elementary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62,042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Fund 1130 – SPED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Fund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4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 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Teacher Units –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Armstrong Middle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186,126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District Maintenance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0" baseline="0" dirty="0" smtClean="0"/>
                        <a:t>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Teacher Units –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Starkville High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186,126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District Maintenance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  Interventionist –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Armstrong Middle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55,253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Federal Funding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48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Picture 1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6927"/>
            <a:ext cx="1099278" cy="12192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828800" y="834044"/>
            <a:ext cx="6400800" cy="0"/>
          </a:xfrm>
          <a:prstGeom prst="line">
            <a:avLst/>
          </a:prstGeom>
          <a:ln w="34925">
            <a:solidFill>
              <a:srgbClr val="F6EB00"/>
            </a:solidFill>
          </a:ln>
          <a:effectLst>
            <a:outerShdw blurRad="50800" dist="50800" dir="5400000" algn="ctr" rotWithShape="0">
              <a:srgbClr val="FFFFFF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81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554153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OTHER BUDGETS	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965"/>
            <a:ext cx="8229600" cy="5317435"/>
          </a:xfrm>
        </p:spPr>
        <p:txBody>
          <a:bodyPr>
            <a:normAutofit fontScale="92500"/>
          </a:bodyPr>
          <a:lstStyle/>
          <a:p>
            <a:pPr marL="571500" indent="-457200"/>
            <a:r>
              <a:rPr lang="en-US" sz="3100" dirty="0" smtClean="0">
                <a:solidFill>
                  <a:schemeClr val="bg1"/>
                </a:solidFill>
              </a:rPr>
              <a:t>School Food Service &amp; Summer Feeding Program</a:t>
            </a:r>
          </a:p>
          <a:p>
            <a:pPr marL="971550" lvl="1" indent="-457200"/>
            <a:r>
              <a:rPr lang="en-US" sz="3100" dirty="0" smtClean="0">
                <a:solidFill>
                  <a:schemeClr val="bg1"/>
                </a:solidFill>
              </a:rPr>
              <a:t>Budget prepared by Ginny Hill and her staff</a:t>
            </a:r>
          </a:p>
          <a:p>
            <a:pPr marL="571500" indent="-457200"/>
            <a:r>
              <a:rPr lang="en-US" sz="3100" dirty="0" smtClean="0">
                <a:solidFill>
                  <a:schemeClr val="bg1"/>
                </a:solidFill>
              </a:rPr>
              <a:t>Federal Programs (Title I, Title II, etc.)</a:t>
            </a:r>
          </a:p>
          <a:p>
            <a:pPr marL="971550" lvl="1" indent="-457200"/>
            <a:r>
              <a:rPr lang="en-US" sz="3100" dirty="0" smtClean="0">
                <a:solidFill>
                  <a:schemeClr val="bg1"/>
                </a:solidFill>
              </a:rPr>
              <a:t>Project applications are being prepared by Anna Guntharp and her staff</a:t>
            </a:r>
          </a:p>
          <a:p>
            <a:pPr marL="571500" indent="-457200"/>
            <a:r>
              <a:rPr lang="en-US" sz="3100" dirty="0" smtClean="0">
                <a:solidFill>
                  <a:schemeClr val="bg1"/>
                </a:solidFill>
              </a:rPr>
              <a:t>IDEA &amp; Preschool</a:t>
            </a:r>
          </a:p>
          <a:p>
            <a:pPr marL="971550" lvl="1" indent="-457200"/>
            <a:r>
              <a:rPr lang="en-US" sz="3100" dirty="0" smtClean="0">
                <a:solidFill>
                  <a:schemeClr val="bg1"/>
                </a:solidFill>
              </a:rPr>
              <a:t>Project applications are being prepared by Julie Jones and her staff</a:t>
            </a:r>
          </a:p>
          <a:p>
            <a:pPr marL="114300" indent="0">
              <a:buNone/>
            </a:pPr>
            <a:r>
              <a:rPr lang="en-US" sz="3100" dirty="0" smtClean="0">
                <a:solidFill>
                  <a:schemeClr val="bg1"/>
                </a:solidFill>
              </a:rPr>
              <a:t>THE TOTAL 2019-2020 BUDGET CONSISTS OF 56 INDIVIDUAL BUDGETS</a:t>
            </a:r>
            <a:r>
              <a:rPr lang="en-US" sz="3100" dirty="0">
                <a:solidFill>
                  <a:schemeClr val="bg1"/>
                </a:solidFill>
              </a:rPr>
              <a:t>	</a:t>
            </a:r>
          </a:p>
          <a:p>
            <a:endParaRPr lang="en-US" dirty="0"/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0668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152400"/>
            <a:ext cx="755415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TWO MS CODE SECTIONS THAT PERTAIN TO BUDGETING AND BUDGET MANAGEMENT		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Section 37-61-19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“Expenditures shall be limited to budgeted amounts; personal liability for excess.”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Section 37-61-21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Revision of budget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9915"/>
            <a:ext cx="1047750" cy="11620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448" y="-304800"/>
            <a:ext cx="7391400" cy="14478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Expenditures Per Pupil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152275"/>
              </p:ext>
            </p:extLst>
          </p:nvPr>
        </p:nvGraphicFramePr>
        <p:xfrm>
          <a:off x="194534" y="960519"/>
          <a:ext cx="8839201" cy="591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553"/>
                <a:gridCol w="1748412"/>
                <a:gridCol w="1748412"/>
                <a:gridCol w="1748412"/>
                <a:gridCol w="1748412"/>
              </a:tblGrid>
              <a:tr h="19281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5071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Starkville School District</a:t>
                      </a:r>
                    </a:p>
                    <a:p>
                      <a:pPr algn="ctr"/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Oktibbeha County School District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Starkville-Oktibbeha School District</a:t>
                      </a:r>
                    </a:p>
                    <a:p>
                      <a:pPr algn="ctr"/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Ranking in State </a:t>
                      </a:r>
                    </a:p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(High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</a:rPr>
                        <a:t> to Low)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918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2014-2015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$10,535.09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$13,309.04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#36 / #5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</a:tr>
              <a:tr h="29918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2015-2016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$10,789.90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#39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18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2016-2017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$10,712.34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#50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</a:tr>
              <a:tr h="53853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2017-2018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$11,274.97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#36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53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Projected</a:t>
                      </a:r>
                    </a:p>
                    <a:p>
                      <a:pPr algn="ctr"/>
                      <a:r>
                        <a:rPr lang="en-US" sz="1800" b="1" dirty="0" smtClean="0"/>
                        <a:t>2018-2019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$11,396.92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Unknown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400"/>
                    </a:solidFill>
                  </a:tcPr>
                </a:tc>
              </a:tr>
              <a:tr h="3257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Projected</a:t>
                      </a:r>
                    </a:p>
                    <a:p>
                      <a:pPr algn="ctr"/>
                      <a:r>
                        <a:rPr lang="en-US" sz="1800" b="1" dirty="0" smtClean="0"/>
                        <a:t>2019-2020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$10,254.66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Unknown</a:t>
                      </a:r>
                      <a:endParaRPr lang="en-US" sz="18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782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81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534" y="76200"/>
            <a:ext cx="1179022" cy="182880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600200" y="12192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446881"/>
            <a:ext cx="7410450" cy="1378743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Ad Valorem Taxes for 2020  Year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8458200" cy="4346575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Operational ad valorem/homestead</a:t>
            </a: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Base Year runs from October 1, 2018 – September 30, 2019</a:t>
            </a: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We estimate collections in July, August and September 2019</a:t>
            </a: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Combined Base $21,856,757</a:t>
            </a: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Homestead Exemption estimated based upon prior year collections - $371,296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Increases to base:</a:t>
            </a:r>
          </a:p>
          <a:p>
            <a:pPr lvl="1"/>
            <a:r>
              <a:rPr lang="en-US" sz="2100" dirty="0" smtClean="0">
                <a:solidFill>
                  <a:schemeClr val="bg1"/>
                </a:solidFill>
              </a:rPr>
              <a:t>0.25% - $54,642</a:t>
            </a:r>
          </a:p>
          <a:p>
            <a:pPr lvl="1"/>
            <a:r>
              <a:rPr lang="en-US" sz="2100" dirty="0" smtClean="0">
                <a:solidFill>
                  <a:schemeClr val="bg1"/>
                </a:solidFill>
              </a:rPr>
              <a:t>Estimated ad valorem tax on new property $311,861  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Total operational ad valorem/homestead request of $22,223,260</a:t>
            </a:r>
          </a:p>
          <a:p>
            <a:r>
              <a:rPr lang="en-US" sz="2500" dirty="0" smtClean="0">
                <a:solidFill>
                  <a:schemeClr val="bg1"/>
                </a:solidFill>
              </a:rPr>
              <a:t>Increase in mill value should be sufficient to cover the request without an increase in the mills levied 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46882"/>
            <a:ext cx="1047750" cy="137874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371600" y="14478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5126"/>
            <a:ext cx="7315200" cy="1325563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Ad Valorem Taxes for 2020 Year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690688"/>
            <a:ext cx="8362950" cy="4786312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Debt Service ad valorem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Limited tax notes (3 mill levy)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General obligation bonds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2 Qualified School Construction Bonds – 1 issued as a limited tax note and the other issued as a general obligation bond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Requirements for the 2019-2020 year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Balance in debt service funds:  $823,188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Requirements for principal and interest payments for 2019-2020 fiscal year:  $4,228,929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Funds needed for debt payments due within county’s tax year but after end of 2019 school district fiscal year:  $634,744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Resulting request:  $4,040,485</a:t>
            </a:r>
          </a:p>
          <a:p>
            <a:pPr lvl="2"/>
            <a:endParaRPr lang="en-US" sz="2600" dirty="0" smtClean="0">
              <a:solidFill>
                <a:schemeClr val="bg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50" y="365125"/>
            <a:ext cx="1047750" cy="132556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/>
          <a:p>
            <a:fld id="{1BB48C85-5769-4B19-814E-E1F5EA75EFCA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4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817" y="484822"/>
            <a:ext cx="7297282" cy="1325563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</a:t>
            </a:r>
            <a:r>
              <a:rPr lang="en-US" b="1" dirty="0" smtClean="0">
                <a:solidFill>
                  <a:schemeClr val="bg1"/>
                </a:solidFill>
              </a:rPr>
              <a:t>Ad </a:t>
            </a:r>
            <a:r>
              <a:rPr lang="en-US" b="1" dirty="0">
                <a:solidFill>
                  <a:schemeClr val="bg1"/>
                </a:solidFill>
              </a:rPr>
              <a:t>Valorem Taxes for </a:t>
            </a:r>
            <a:r>
              <a:rPr lang="en-US" b="1" dirty="0" smtClean="0">
                <a:solidFill>
                  <a:schemeClr val="bg1"/>
                </a:solidFill>
              </a:rPr>
              <a:t>2020 Year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825625"/>
            <a:ext cx="8286750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Recap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Operational Request $22,223,260 (includes homestead of $371,296 and ad valorem of $21,851,964)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Debt Service Request $4,040,485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Request for support of Millsaps Vocational $404,049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Total Request $26,667,794</a:t>
            </a:r>
          </a:p>
          <a:p>
            <a:pPr marL="171450" lvl="1">
              <a:spcBef>
                <a:spcPts val="750"/>
              </a:spcBef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171450" lvl="1">
              <a:spcBef>
                <a:spcPts val="750"/>
              </a:spcBef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250" y="500062"/>
            <a:ext cx="1075665" cy="132556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66558" y="14478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0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365126"/>
            <a:ext cx="7715250" cy="169227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How does the Request Change from Last Year for Ad Valorem Funds only?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444644"/>
              </p:ext>
            </p:extLst>
          </p:nvPr>
        </p:nvGraphicFramePr>
        <p:xfrm>
          <a:off x="1219200" y="2667001"/>
          <a:ext cx="7162801" cy="305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035"/>
                <a:gridCol w="1738165"/>
                <a:gridCol w="2034221"/>
                <a:gridCol w="1623380"/>
              </a:tblGrid>
              <a:tr h="80045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254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FY 19-20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FY 18-19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Difference</a:t>
                      </a:r>
                      <a:endParaRPr lang="en-US" sz="16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9031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Operational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$22,223,260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$21,334,997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$888,263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Debt Service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$4,040,485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$3,878,760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$161,725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5040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Millsaps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$404,049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$387,876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$16,173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65126"/>
            <a:ext cx="1047750" cy="132556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447800" y="21336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7239000" cy="1460499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Net Effect	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825625"/>
            <a:ext cx="8286750" cy="4351338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Total ad valorem/homestead increase of $888,263 for operations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Increases due to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0.25% increase allowed by law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Estimated ad valorem tax on new property added to tax roll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mill value increased approximately 4.17% from the prior year due to new property added to the tax roll. 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Net effect =  the increase in mill value should cover the increased request without the levying authority having to increase the number of mills levied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250" y="365125"/>
            <a:ext cx="1047750" cy="14605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447800" y="1285461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91400" cy="18288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Fund Balance – Unassigned in DM – at June 30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413127"/>
              </p:ext>
            </p:extLst>
          </p:nvPr>
        </p:nvGraphicFramePr>
        <p:xfrm>
          <a:off x="2209800" y="1982780"/>
          <a:ext cx="5353053" cy="455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657"/>
                <a:gridCol w="1498143"/>
                <a:gridCol w="2381253"/>
              </a:tblGrid>
              <a:tr h="21729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729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7131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Year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Fund Balance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Percentage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194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2016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$4,212,764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10.03%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194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2017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$7,832,244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18.21%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4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2018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$10,252,970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23.53%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6668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Projected</a:t>
                      </a:r>
                    </a:p>
                    <a:p>
                      <a:pPr algn="ctr"/>
                      <a:r>
                        <a:rPr lang="en-US" sz="2000" b="1" dirty="0" smtClean="0"/>
                        <a:t>2019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$11,774,297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25.34%</a:t>
                      </a:r>
                      <a:endParaRPr lang="en-US" sz="2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15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Projected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$12,000,000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25.82%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7159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946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04800"/>
            <a:ext cx="1179022" cy="182880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371600" y="17526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00062"/>
            <a:ext cx="7162800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Fund Balance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5625"/>
            <a:ext cx="8229601" cy="4530726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Why is a fund balance important?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Helps to eliminate the need for a tax anticipation note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Promotes a higher bond rating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Provides the district with the operating capital to take advantage of educational opportunities for students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The district is at </a:t>
            </a:r>
            <a:r>
              <a:rPr lang="en-US" sz="3000" b="1" dirty="0" smtClean="0">
                <a:solidFill>
                  <a:schemeClr val="bg1"/>
                </a:solidFill>
              </a:rPr>
              <a:t>the 55-mill cap</a:t>
            </a:r>
            <a:r>
              <a:rPr lang="en-US" sz="3000" dirty="0" smtClean="0">
                <a:solidFill>
                  <a:schemeClr val="bg1"/>
                </a:solidFill>
              </a:rPr>
              <a:t>, which means that local taxation for operations will be capped and the district will receive more dollars only through the reassessment process and from new growth</a:t>
            </a:r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199" y="504589"/>
            <a:ext cx="1066801" cy="132556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524000" y="16764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0789" y="51580"/>
            <a:ext cx="6934200" cy="78662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FY2020 Budget Highlights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165833"/>
              </p:ext>
            </p:extLst>
          </p:nvPr>
        </p:nvGraphicFramePr>
        <p:xfrm>
          <a:off x="228599" y="1153450"/>
          <a:ext cx="8534399" cy="49497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2401"/>
                <a:gridCol w="1981200"/>
                <a:gridCol w="2590798"/>
              </a:tblGrid>
              <a:tr h="581831"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800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bg1"/>
                          </a:solidFill>
                        </a:rPr>
                        <a:t>Amt</a:t>
                      </a:r>
                      <a:r>
                        <a:rPr lang="en-US" sz="1800" u="sng" baseline="0" dirty="0" smtClean="0">
                          <a:solidFill>
                            <a:schemeClr val="bg1"/>
                          </a:solidFill>
                        </a:rPr>
                        <a:t> Budgeted</a:t>
                      </a:r>
                    </a:p>
                    <a:p>
                      <a:pPr algn="ctr"/>
                      <a:r>
                        <a:rPr lang="en-US" sz="1800" u="sng" baseline="0" dirty="0" smtClean="0">
                          <a:solidFill>
                            <a:schemeClr val="bg1"/>
                          </a:solidFill>
                        </a:rPr>
                        <a:t>Salary/Fringes</a:t>
                      </a:r>
                      <a:endParaRPr lang="en-US" sz="1800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solidFill>
                            <a:schemeClr val="bg1"/>
                          </a:solidFill>
                        </a:rPr>
                        <a:t>Funding</a:t>
                      </a:r>
                      <a:endParaRPr lang="en-US" sz="1800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3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Positions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0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Part-time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Behavior Interventionist – West Elem.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21,478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Federal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Funding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2 teacher units –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Millsaps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124,084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Vocational funds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0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1 partial teacher unit –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Millsaps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31,021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Vocational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funds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Interventionist – Overstreet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Elementary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24,727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Federal Funding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Pre-K Teacher Assistant –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Sudduth Elementary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23,231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Federal Funding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3"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 Pre-K Teacher –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Sudduth Elementary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54,474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Federal Funding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0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nglish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Learners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Services Coordinator </a:t>
                      </a:r>
                    </a:p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66,030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Federal Funding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3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13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46"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Picture 14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6927"/>
            <a:ext cx="1099278" cy="12192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828800" y="834044"/>
            <a:ext cx="6400800" cy="0"/>
          </a:xfrm>
          <a:prstGeom prst="line">
            <a:avLst/>
          </a:prstGeom>
          <a:ln w="34925">
            <a:solidFill>
              <a:srgbClr val="F6EB00"/>
            </a:solidFill>
          </a:ln>
          <a:effectLst>
            <a:outerShdw blurRad="50800" dist="50800" dir="5400000" algn="ctr" rotWithShape="0">
              <a:srgbClr val="FFFFFF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31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00062"/>
            <a:ext cx="7162800" cy="132556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Conclusion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5625"/>
            <a:ext cx="8229601" cy="4530726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Public Comments</a:t>
            </a: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199" y="504589"/>
            <a:ext cx="1066801" cy="132556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524000" y="16764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Teacher Salary Scale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$37,640  to  $56,485  --  A Certificate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$40,130  to  $64,420  --  AA Certificate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$41,394  to  $67,895  --  AAA Certificate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$42,558  to  $71,620  --  AAAA Certificate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11430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Tax Terminology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 Valorem Tax—tax based on value of real and personal property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Millage Rate—amount per $1,000 used to calculate taxes on property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10% of the assessed value is the amount on which taxes are paid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Example - $100,000 home 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10% = $10,000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$10,000/1,000 = $10 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$10 X # of mils = </a:t>
            </a:r>
            <a:r>
              <a:rPr lang="en-US" dirty="0" smtClean="0">
                <a:solidFill>
                  <a:schemeClr val="bg1"/>
                </a:solidFill>
              </a:rPr>
              <a:t>Approximate </a:t>
            </a:r>
            <a:r>
              <a:rPr lang="en-US" dirty="0" smtClean="0">
                <a:solidFill>
                  <a:schemeClr val="bg1"/>
                </a:solidFill>
              </a:rPr>
              <a:t>amount taxpayer will owe (before homestead exemption or any other credits)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Millage rate of 66 would = $660</a:t>
            </a:r>
          </a:p>
          <a:p>
            <a:pPr lvl="3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47800" y="11430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State Funding Terminology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MAEP—Mississippi Adequate Education Program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EEF Buildings &amp; Buses—Education Enhancement Funds used for maintenance of buildings or buses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EEF Instructional Supplies—Education Enhancement Funds used to help purchase supplies for each state funded teacher – Procurement cards issued to each state funded teacher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47800" y="11430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M     MAEP Comparison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621777"/>
              </p:ext>
            </p:extLst>
          </p:nvPr>
        </p:nvGraphicFramePr>
        <p:xfrm>
          <a:off x="533401" y="1600200"/>
          <a:ext cx="8001000" cy="3931920"/>
        </p:xfrm>
        <a:graphic>
          <a:graphicData uri="http://schemas.openxmlformats.org/drawingml/2006/table">
            <a:tbl>
              <a:tblPr firstRow="1" lastRow="1" bandRow="1">
                <a:tableStyleId>{073A0DAA-6AF3-43AB-8588-CEC1D06C72B9}</a:tableStyleId>
              </a:tblPr>
              <a:tblGrid>
                <a:gridCol w="2703041"/>
                <a:gridCol w="2703041"/>
                <a:gridCol w="2594918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2019-2020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2018-2019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Increase</a:t>
                      </a: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$22,794,905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$22,471,711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$323,194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4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$551,276 for teacher &amp; teacher assistant raises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551,276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4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 23,346,181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22,471,711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874,470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400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47800" y="11430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645800"/>
              </p:ext>
            </p:extLst>
          </p:nvPr>
        </p:nvGraphicFramePr>
        <p:xfrm>
          <a:off x="990600" y="2057400"/>
          <a:ext cx="7162800" cy="1752600"/>
        </p:xfrm>
        <a:graphic>
          <a:graphicData uri="http://schemas.openxmlformats.org/drawingml/2006/table">
            <a:tbl>
              <a:tblPr firstRow="1" lastRow="1" bandRow="1">
                <a:tableStyleId>{073A0DAA-6AF3-43AB-8588-CEC1D06C72B9}</a:tableStyleId>
              </a:tblPr>
              <a:tblGrid>
                <a:gridCol w="2387600"/>
                <a:gridCol w="2387600"/>
                <a:gridCol w="2387600"/>
              </a:tblGrid>
              <a:tr h="75182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2019-2020</a:t>
                      </a:r>
                      <a:endParaRPr lang="en-US" sz="2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2018-2019</a:t>
                      </a:r>
                      <a:endParaRPr lang="en-US" sz="2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Increase/Decrease</a:t>
                      </a:r>
                      <a:endParaRPr lang="en-US" sz="2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0077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$168,777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$168,777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BE4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BE4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EEF – Buildings &amp;  Buses Comparison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CAB43T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047750" cy="116205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47800" y="1447800"/>
            <a:ext cx="6781800" cy="0"/>
          </a:xfrm>
          <a:prstGeom prst="line">
            <a:avLst/>
          </a:prstGeom>
          <a:ln w="47625">
            <a:solidFill>
              <a:srgbClr val="EBE4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8C85-5769-4B19-814E-E1F5EA75EFC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44565</TotalTime>
  <Words>1978</Words>
  <Application>Microsoft Office PowerPoint</Application>
  <PresentationFormat>On-screen Show (4:3)</PresentationFormat>
  <Paragraphs>550</Paragraphs>
  <Slides>40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Starkville Oktibbeha Consolidated School District</vt:lpstr>
      <vt:lpstr>School Board Members</vt:lpstr>
      <vt:lpstr>FY2020 Budget Highlights</vt:lpstr>
      <vt:lpstr>FY2020 Budget Highlights</vt:lpstr>
      <vt:lpstr>Teacher Salary Scale</vt:lpstr>
      <vt:lpstr>Tax Terminology </vt:lpstr>
      <vt:lpstr>State Funding Terminology </vt:lpstr>
      <vt:lpstr>M     MAEP Comparison</vt:lpstr>
      <vt:lpstr>EEF – Buildings &amp;  Buses Comparison</vt:lpstr>
      <vt:lpstr>TOTAL PROJECTED REVENUES </vt:lpstr>
      <vt:lpstr>2019-2020 Projected Revenues</vt:lpstr>
      <vt:lpstr> </vt:lpstr>
      <vt:lpstr>2019-2020 Projected Expenditures</vt:lpstr>
      <vt:lpstr>BUDGET HIGHLIGHTS</vt:lpstr>
      <vt:lpstr> </vt:lpstr>
      <vt:lpstr>Projected Expenditures –  Funds 1120, 1130, 1140 &amp; 2711 </vt:lpstr>
      <vt:lpstr>School Allocations   </vt:lpstr>
      <vt:lpstr> School Allocations</vt:lpstr>
      <vt:lpstr>Teacher EEF Debit Cards –  (Not included in this budget)</vt:lpstr>
      <vt:lpstr>LIBRARIES AND MAKER SPACES</vt:lpstr>
      <vt:lpstr>  TEXTBOOKS &amp; CONSUMMABLES </vt:lpstr>
      <vt:lpstr>ATHLETICS &amp; BAND </vt:lpstr>
      <vt:lpstr>COUNSELORS &amp; PRINCIPALS’ OFFICE SUPPLIES </vt:lpstr>
      <vt:lpstr>OPERATION &amp; MAINTENANCE OF PLANT </vt:lpstr>
      <vt:lpstr>TRANSPORTATION  </vt:lpstr>
      <vt:lpstr>SECURITY  </vt:lpstr>
      <vt:lpstr>TECHNOLOGY </vt:lpstr>
      <vt:lpstr>EEF BUILDINGS AND BUSES REVENUE </vt:lpstr>
      <vt:lpstr>FAMILY CENTERED PROGRAMS/ EMERSON FAMILY SCHOOL   </vt:lpstr>
      <vt:lpstr>OTHER BUDGETS  </vt:lpstr>
      <vt:lpstr>TWO MS CODE SECTIONS THAT PERTAIN TO BUDGETING AND BUDGET MANAGEMENT  </vt:lpstr>
      <vt:lpstr>Expenditures Per Pupil</vt:lpstr>
      <vt:lpstr>Ad Valorem Taxes for 2020  Year</vt:lpstr>
      <vt:lpstr>Ad Valorem Taxes for 2020 Year</vt:lpstr>
      <vt:lpstr>rAd Valorem Taxes for 2020 Year</vt:lpstr>
      <vt:lpstr>How does the Request Change from Last Year for Ad Valorem Funds only?</vt:lpstr>
      <vt:lpstr>Net Effect  </vt:lpstr>
      <vt:lpstr>Fund Balance – Unassigned in DM – at June 30</vt:lpstr>
      <vt:lpstr>Fund Balance </vt:lpstr>
      <vt:lpstr>Conclusion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Logan</dc:creator>
  <cp:lastModifiedBy>Tammie McGarr</cp:lastModifiedBy>
  <cp:revision>3187</cp:revision>
  <cp:lastPrinted>2019-07-22T19:13:54Z</cp:lastPrinted>
  <dcterms:created xsi:type="dcterms:W3CDTF">2012-01-30T16:45:26Z</dcterms:created>
  <dcterms:modified xsi:type="dcterms:W3CDTF">2019-07-24T14:26:42Z</dcterms:modified>
</cp:coreProperties>
</file>